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6"/>
  </p:notesMasterIdLst>
  <p:handoutMasterIdLst>
    <p:handoutMasterId r:id="rId17"/>
  </p:handoutMasterIdLst>
  <p:sldIdLst>
    <p:sldId id="348" r:id="rId5"/>
    <p:sldId id="390" r:id="rId6"/>
    <p:sldId id="370" r:id="rId7"/>
    <p:sldId id="367" r:id="rId8"/>
    <p:sldId id="391" r:id="rId9"/>
    <p:sldId id="377" r:id="rId10"/>
    <p:sldId id="369" r:id="rId11"/>
    <p:sldId id="379" r:id="rId12"/>
    <p:sldId id="368" r:id="rId13"/>
    <p:sldId id="372" r:id="rId14"/>
    <p:sldId id="3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602"/>
    <a:srgbClr val="535C13"/>
    <a:srgbClr val="418AB3"/>
    <a:srgbClr val="2C145C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647" autoAdjust="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8/9/2020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398373"/>
            <a:ext cx="11477512" cy="108565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ctivaCapsSSK" panose="00000400000000000000" pitchFamily="2" charset="0"/>
                <a:ea typeface="Calibri" panose="020F0502020204030204" pitchFamily="34" charset="0"/>
              </a:rPr>
              <a:t>Traditional Food Ordering System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ctivaCapsSSK" panose="000004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8321" y="1635775"/>
            <a:ext cx="5197191" cy="5671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Final Project Presentation</a:t>
            </a:r>
          </a:p>
        </p:txBody>
      </p:sp>
      <p:pic>
        <p:nvPicPr>
          <p:cNvPr id="1032" name="Picture 8" descr="Sri Lankan Sinhala &amp; Tamil New Year - Aluth Avurudda | Sri Lanka Travel  Guide">
            <a:extLst>
              <a:ext uri="{FF2B5EF4-FFF2-40B4-BE49-F238E27FC236}">
                <a16:creationId xmlns:a16="http://schemas.microsoft.com/office/drawing/2014/main" id="{7584C89F-D363-4A83-A254-27DB87A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48" y="2506436"/>
            <a:ext cx="8782052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rilankafestival">
            <a:extLst>
              <a:ext uri="{FF2B5EF4-FFF2-40B4-BE49-F238E27FC236}">
                <a16:creationId xmlns:a16="http://schemas.microsoft.com/office/drawing/2014/main" id="{168DFD7C-DA8B-4DA9-91AA-08F4C4961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1" y="2506436"/>
            <a:ext cx="48768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01A78908-DAF5-4AE6-BCB6-A64AB07C5F7E}"/>
              </a:ext>
            </a:extLst>
          </p:cNvPr>
          <p:cNvSpPr/>
          <p:nvPr/>
        </p:nvSpPr>
        <p:spPr>
          <a:xfrm>
            <a:off x="2250412" y="1316297"/>
            <a:ext cx="1255854" cy="4347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7C7BB2-F5D9-4351-BEF6-3E78614039A8}"/>
              </a:ext>
            </a:extLst>
          </p:cNvPr>
          <p:cNvSpPr txBox="1"/>
          <p:nvPr/>
        </p:nvSpPr>
        <p:spPr>
          <a:xfrm>
            <a:off x="2233914" y="369332"/>
            <a:ext cx="5648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Tools &amp; 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97FAA1-D3CB-4D56-8A33-F22CAC298B7A}"/>
              </a:ext>
            </a:extLst>
          </p:cNvPr>
          <p:cNvSpPr txBox="1"/>
          <p:nvPr/>
        </p:nvSpPr>
        <p:spPr>
          <a:xfrm>
            <a:off x="383462" y="2706408"/>
            <a:ext cx="232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CodeIgniter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BE4008-68BF-4C8A-B619-7868350E4F07}"/>
              </a:ext>
            </a:extLst>
          </p:cNvPr>
          <p:cNvSpPr txBox="1"/>
          <p:nvPr/>
        </p:nvSpPr>
        <p:spPr>
          <a:xfrm>
            <a:off x="2581978" y="4235572"/>
            <a:ext cx="192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A7EA7A-1ADB-4123-ADE9-368474E63F1D}"/>
              </a:ext>
            </a:extLst>
          </p:cNvPr>
          <p:cNvSpPr txBox="1"/>
          <p:nvPr/>
        </p:nvSpPr>
        <p:spPr>
          <a:xfrm>
            <a:off x="4839098" y="2437816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338960-BEA5-4166-A05B-C404FFB8F178}"/>
              </a:ext>
            </a:extLst>
          </p:cNvPr>
          <p:cNvSpPr txBox="1"/>
          <p:nvPr/>
        </p:nvSpPr>
        <p:spPr>
          <a:xfrm>
            <a:off x="1359078" y="5908881"/>
            <a:ext cx="69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DD7557-5A57-45FF-A67C-CC89BDCA75B3}"/>
              </a:ext>
            </a:extLst>
          </p:cNvPr>
          <p:cNvSpPr txBox="1"/>
          <p:nvPr/>
        </p:nvSpPr>
        <p:spPr>
          <a:xfrm>
            <a:off x="5424268" y="4604904"/>
            <a:ext cx="204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JavaScript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C3CFF6-1373-4544-BA31-6157AF67534E}"/>
              </a:ext>
            </a:extLst>
          </p:cNvPr>
          <p:cNvSpPr txBox="1"/>
          <p:nvPr/>
        </p:nvSpPr>
        <p:spPr>
          <a:xfrm>
            <a:off x="5170989" y="6161399"/>
            <a:ext cx="114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PHP</a:t>
            </a:r>
          </a:p>
        </p:txBody>
      </p:sp>
      <p:pic>
        <p:nvPicPr>
          <p:cNvPr id="41" name="Picture 18" descr="HTML - Wikipedia">
            <a:extLst>
              <a:ext uri="{FF2B5EF4-FFF2-40B4-BE49-F238E27FC236}">
                <a16:creationId xmlns:a16="http://schemas.microsoft.com/office/drawing/2014/main" id="{341AFADF-E8E0-4310-826D-51B2BCB14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71" y="1536829"/>
            <a:ext cx="1514522" cy="151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4" descr="Tag: js-beginners | Ilan Olkies">
            <a:extLst>
              <a:ext uri="{FF2B5EF4-FFF2-40B4-BE49-F238E27FC236}">
                <a16:creationId xmlns:a16="http://schemas.microsoft.com/office/drawing/2014/main" id="{F745DE7B-84F8-4AD5-9C1B-D39AD7AF9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5"/>
          <a:stretch/>
        </p:blipFill>
        <p:spPr bwMode="auto">
          <a:xfrm>
            <a:off x="6201117" y="3354343"/>
            <a:ext cx="2173089" cy="19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8">
            <a:extLst>
              <a:ext uri="{FF2B5EF4-FFF2-40B4-BE49-F238E27FC236}">
                <a16:creationId xmlns:a16="http://schemas.microsoft.com/office/drawing/2014/main" id="{4837E733-A0EC-45DB-B7CC-879A060A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5" y="4187129"/>
            <a:ext cx="1080851" cy="15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ySQL logo PNG">
            <a:extLst>
              <a:ext uri="{FF2B5EF4-FFF2-40B4-BE49-F238E27FC236}">
                <a16:creationId xmlns:a16="http://schemas.microsoft.com/office/drawing/2014/main" id="{7C263164-D3CA-47A4-B385-1BE18DA2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69" y="2595174"/>
            <a:ext cx="1675686" cy="162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PHP Logo PNG | PNG All">
            <a:extLst>
              <a:ext uri="{FF2B5EF4-FFF2-40B4-BE49-F238E27FC236}">
                <a16:creationId xmlns:a16="http://schemas.microsoft.com/office/drawing/2014/main" id="{1205C776-20F5-475D-A6B2-4337B27B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29" y="5312342"/>
            <a:ext cx="2253910" cy="116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deIgniter Logo PNG Transparent &amp; SVG Vector - Freebie Supply">
            <a:extLst>
              <a:ext uri="{FF2B5EF4-FFF2-40B4-BE49-F238E27FC236}">
                <a16:creationId xmlns:a16="http://schemas.microsoft.com/office/drawing/2014/main" id="{C3A4659E-64C8-4F48-86F3-DFA164F52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1"/>
          <a:stretch/>
        </p:blipFill>
        <p:spPr bwMode="auto">
          <a:xfrm>
            <a:off x="1171107" y="1398098"/>
            <a:ext cx="1429788" cy="134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donut sitting on top of a table&#10;&#10;Description automatically generated">
            <a:extLst>
              <a:ext uri="{FF2B5EF4-FFF2-40B4-BE49-F238E27FC236}">
                <a16:creationId xmlns:a16="http://schemas.microsoft.com/office/drawing/2014/main" id="{52D2B52D-E135-4362-AFAB-72075DA4C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545" y="1702567"/>
            <a:ext cx="3562908" cy="24288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D2C895-4890-4B6C-BE96-DC1644F49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9092" y="4131442"/>
            <a:ext cx="3629361" cy="2726558"/>
          </a:xfrm>
          <a:prstGeom prst="rect">
            <a:avLst/>
          </a:prstGeom>
        </p:spPr>
      </p:pic>
      <p:pic>
        <p:nvPicPr>
          <p:cNvPr id="5126" name="Picture 6" descr="Traditional Sri Lankan Sinhala And Tamil New Year Sweets Stock Photo - Alamy">
            <a:extLst>
              <a:ext uri="{FF2B5EF4-FFF2-40B4-BE49-F238E27FC236}">
                <a16:creationId xmlns:a16="http://schemas.microsoft.com/office/drawing/2014/main" id="{17630D95-4B66-4BF4-A6CA-43D4033ED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9" t="9786" r="3784" b="22231"/>
          <a:stretch/>
        </p:blipFill>
        <p:spPr bwMode="auto">
          <a:xfrm>
            <a:off x="8654005" y="-370107"/>
            <a:ext cx="3537995" cy="210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5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C8C34-909E-4017-91BB-E586C0616D86}"/>
              </a:ext>
            </a:extLst>
          </p:cNvPr>
          <p:cNvSpPr txBox="1"/>
          <p:nvPr/>
        </p:nvSpPr>
        <p:spPr>
          <a:xfrm>
            <a:off x="1136793" y="2895383"/>
            <a:ext cx="4456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ctivaCapsSSK" panose="00000400000000000000" pitchFamily="2" charset="0"/>
              </a:rPr>
              <a:t>Thank You</a:t>
            </a:r>
          </a:p>
        </p:txBody>
      </p:sp>
      <p:pic>
        <p:nvPicPr>
          <p:cNvPr id="27" name="Picture Placeholder 26" descr="A piece of cake on a plate&#10;&#10;Description automatically generated">
            <a:extLst>
              <a:ext uri="{FF2B5EF4-FFF2-40B4-BE49-F238E27FC236}">
                <a16:creationId xmlns:a16="http://schemas.microsoft.com/office/drawing/2014/main" id="{5DE38C5B-89E8-4C81-8FB3-070BAE84CF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1072" r="21072"/>
          <a:stretch>
            <a:fillRect/>
          </a:stretch>
        </p:blipFill>
        <p:spPr/>
      </p:pic>
      <p:pic>
        <p:nvPicPr>
          <p:cNvPr id="15" name="Picture Placeholder 14" descr="A table full of food&#10;&#10;Description automatically generated">
            <a:extLst>
              <a:ext uri="{FF2B5EF4-FFF2-40B4-BE49-F238E27FC236}">
                <a16:creationId xmlns:a16="http://schemas.microsoft.com/office/drawing/2014/main" id="{015F2A9B-EBA9-463E-BB59-718D34D0F7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t="11786" b="11786"/>
          <a:stretch>
            <a:fillRect/>
          </a:stretch>
        </p:blipFill>
        <p:spPr/>
      </p:pic>
      <p:pic>
        <p:nvPicPr>
          <p:cNvPr id="25" name="Picture Placeholder 24" descr="A bowl of food on a table&#10;&#10;Description automatically generated">
            <a:extLst>
              <a:ext uri="{FF2B5EF4-FFF2-40B4-BE49-F238E27FC236}">
                <a16:creationId xmlns:a16="http://schemas.microsoft.com/office/drawing/2014/main" id="{18A08229-E1CF-41E8-BA32-523D3C55D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23176" r="23176"/>
          <a:stretch>
            <a:fillRect/>
          </a:stretch>
        </p:blipFill>
        <p:spPr/>
      </p:pic>
      <p:pic>
        <p:nvPicPr>
          <p:cNvPr id="34" name="Picture Placeholder 33" descr="A group of different types of food&#10;&#10;Description automatically generated">
            <a:extLst>
              <a:ext uri="{FF2B5EF4-FFF2-40B4-BE49-F238E27FC236}">
                <a16:creationId xmlns:a16="http://schemas.microsoft.com/office/drawing/2014/main" id="{7A5038B6-8AEE-4EC7-9F99-B262CA0D42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/>
          <a:srcRect l="17079" r="17079"/>
          <a:stretch>
            <a:fillRect/>
          </a:stretch>
        </p:blipFill>
        <p:spPr>
          <a:xfrm>
            <a:off x="7815263" y="4567238"/>
            <a:ext cx="2347912" cy="2273300"/>
          </a:xfrm>
        </p:spPr>
      </p:pic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384304D-5DBE-4BC6-B010-9689A46F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340995"/>
            <a:ext cx="6050280" cy="1325563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5" name="Picture Placeholder 4" descr="A close up of many different types of food&#10;&#10;Description automatically generated">
            <a:extLst>
              <a:ext uri="{FF2B5EF4-FFF2-40B4-BE49-F238E27FC236}">
                <a16:creationId xmlns:a16="http://schemas.microsoft.com/office/drawing/2014/main" id="{C035484A-E7A2-4556-8D58-A7A8BA73E0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319" r="21319" b="-1"/>
          <a:stretch/>
        </p:blipFill>
        <p:spPr>
          <a:xfrm>
            <a:off x="20" y="10"/>
            <a:ext cx="5785084" cy="6857990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0572B-0E4B-4B4E-9FA4-D717FD176F31}"/>
              </a:ext>
            </a:extLst>
          </p:cNvPr>
          <p:cNvSpPr txBox="1"/>
          <p:nvPr/>
        </p:nvSpPr>
        <p:spPr>
          <a:xfrm>
            <a:off x="6096000" y="2043598"/>
            <a:ext cx="5935980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162037 - R.P.G.S. </a:t>
            </a:r>
            <a:r>
              <a:rPr lang="en-AU" sz="2400" dirty="0" err="1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Maleesha</a:t>
            </a:r>
            <a:endParaRPr lang="en-US" sz="2400" dirty="0">
              <a:solidFill>
                <a:schemeClr val="bg1">
                  <a:lumMod val="75000"/>
                </a:schemeClr>
              </a:solidFill>
              <a:effectLst/>
              <a:latin typeface="Activa-Ital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162039 - W.M.S.D.K. Thalakiriyawa</a:t>
            </a:r>
            <a:endParaRPr lang="en-US" sz="2400" dirty="0">
              <a:solidFill>
                <a:schemeClr val="bg1">
                  <a:lumMod val="75000"/>
                </a:schemeClr>
              </a:solidFill>
              <a:effectLst/>
              <a:latin typeface="Activa-Ital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162040 - T.A.R.N. </a:t>
            </a:r>
            <a:r>
              <a:rPr lang="en-AU" sz="2400" dirty="0" err="1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Thenuwara</a:t>
            </a:r>
            <a:endParaRPr lang="en-AU" sz="2400" dirty="0">
              <a:solidFill>
                <a:schemeClr val="bg1">
                  <a:lumMod val="75000"/>
                </a:schemeClr>
              </a:solidFill>
              <a:effectLst/>
              <a:latin typeface="Activa-Italic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162044 - K.A.R.D.S.B. </a:t>
            </a:r>
            <a:r>
              <a:rPr lang="en-AU" sz="2400" dirty="0" err="1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Wijekoon</a:t>
            </a:r>
            <a:endParaRPr lang="en-AU" sz="2400" dirty="0">
              <a:solidFill>
                <a:schemeClr val="bg1">
                  <a:lumMod val="75000"/>
                </a:schemeClr>
              </a:solidFill>
              <a:effectLst/>
              <a:latin typeface="Activa-Italic" pitchFamily="2" charset="0"/>
            </a:endParaRP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162045 - R.A. Wijesinghe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162047 - A.M.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  <a:latin typeface="Activa-Italic" pitchFamily="2" charset="0"/>
              </a:rPr>
              <a:t>I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.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  <a:latin typeface="Activa-Italic" pitchFamily="2" charset="0"/>
              </a:rPr>
              <a:t>U</a:t>
            </a: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. Adhikari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162049 - G.J. </a:t>
            </a:r>
            <a:r>
              <a:rPr lang="en-AU" sz="2400" dirty="0" err="1">
                <a:solidFill>
                  <a:schemeClr val="bg1">
                    <a:lumMod val="75000"/>
                  </a:schemeClr>
                </a:solidFill>
                <a:effectLst/>
                <a:latin typeface="Activa-Italic" pitchFamily="2" charset="0"/>
              </a:rPr>
              <a:t>Bulegodaarachchi</a:t>
            </a:r>
            <a:endParaRPr lang="en-US" sz="2400" dirty="0">
              <a:solidFill>
                <a:schemeClr val="bg1">
                  <a:lumMod val="75000"/>
                </a:schemeClr>
              </a:solidFill>
              <a:effectLst/>
              <a:latin typeface="Activa-Italic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3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10" y="270225"/>
            <a:ext cx="11655179" cy="70672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Content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A8FB373-C1CD-40E4-A782-C7E22D55F99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640749" y="1562777"/>
            <a:ext cx="7753719" cy="47306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Identified Problem and Solution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Scope of the Project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Limitations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Tools</a:t>
            </a:r>
          </a:p>
          <a:p>
            <a:endParaRPr lang="en-US" sz="2000" b="1" dirty="0">
              <a:latin typeface="+mj-lt"/>
            </a:endParaRPr>
          </a:p>
        </p:txBody>
      </p:sp>
      <p:pic>
        <p:nvPicPr>
          <p:cNvPr id="37" name="Picture Placeholder 36" descr="A living room filled with furniture and a coffee table&#10;&#10;Description automatically generated">
            <a:extLst>
              <a:ext uri="{FF2B5EF4-FFF2-40B4-BE49-F238E27FC236}">
                <a16:creationId xmlns:a16="http://schemas.microsoft.com/office/drawing/2014/main" id="{A2211EB8-4066-4C09-B9D6-E3409109EA6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1309" r="213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6F721A-5760-420D-975D-D16BE1E7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6" y="258041"/>
            <a:ext cx="11265408" cy="1179576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sz="4000" b="1" dirty="0"/>
              <a:t>	Introduction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629751-ADE9-4F90-BAC7-70E27B97FE4C}"/>
              </a:ext>
            </a:extLst>
          </p:cNvPr>
          <p:cNvSpPr txBox="1"/>
          <p:nvPr/>
        </p:nvSpPr>
        <p:spPr>
          <a:xfrm>
            <a:off x="631247" y="1798645"/>
            <a:ext cx="45285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 Lanka is one of the few countries with a very vast and rich cultural diversity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 Different cultures come with different traditions and food.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Sri Lankan cuisine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has been shaped by many historical, cultural and traditional factors.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website will help to identify various traditional foods in different cultures and their recipes.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hope our website could connect people multiple cultures.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33" name="Picture 32" descr="A cup of coffee&#10;&#10;Description automatically generated">
            <a:extLst>
              <a:ext uri="{FF2B5EF4-FFF2-40B4-BE49-F238E27FC236}">
                <a16:creationId xmlns:a16="http://schemas.microsoft.com/office/drawing/2014/main" id="{42AE2BFC-4E60-4558-A01F-D3CA38BF8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00" t="4029" r="2638"/>
          <a:stretch/>
        </p:blipFill>
        <p:spPr>
          <a:xfrm>
            <a:off x="5607698" y="1"/>
            <a:ext cx="6628621" cy="6858000"/>
          </a:xfrm>
          <a:prstGeom prst="rect">
            <a:avLst/>
          </a:prstGeom>
        </p:spPr>
      </p:pic>
      <p:sp>
        <p:nvSpPr>
          <p:cNvPr id="34" name="AutoShape 2">
            <a:extLst>
              <a:ext uri="{FF2B5EF4-FFF2-40B4-BE49-F238E27FC236}">
                <a16:creationId xmlns:a16="http://schemas.microsoft.com/office/drawing/2014/main" id="{6953D62C-0AD1-44CF-B880-EE39E795B2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bowl of food on a table&#10;&#10;Description automatically generated">
            <a:extLst>
              <a:ext uri="{FF2B5EF4-FFF2-40B4-BE49-F238E27FC236}">
                <a16:creationId xmlns:a16="http://schemas.microsoft.com/office/drawing/2014/main" id="{A3FC10B2-1C7C-4912-91CE-EEFB54499B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701" r="25701"/>
          <a:stretch>
            <a:fillRect/>
          </a:stretch>
        </p:blipFill>
        <p:spPr>
          <a:xfrm>
            <a:off x="-3" y="0"/>
            <a:ext cx="5998464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000DC0-5034-42F8-A76F-7EC241EC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0"/>
            <a:ext cx="12192000" cy="1179576"/>
          </a:xfrm>
        </p:spPr>
        <p:txBody>
          <a:bodyPr/>
          <a:lstStyle/>
          <a:p>
            <a:pPr algn="ctr"/>
            <a:r>
              <a:rPr lang="en-US" dirty="0"/>
              <a:t>Identified Problem and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6FC7F-35AA-4F07-8B0F-263BC30B2EEE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095997" y="1785335"/>
            <a:ext cx="2856467" cy="267780"/>
          </a:xfrm>
        </p:spPr>
        <p:txBody>
          <a:bodyPr/>
          <a:lstStyle/>
          <a:p>
            <a:r>
              <a:rPr lang="en-US" sz="1800" b="1" dirty="0"/>
              <a:t>Problem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265E70-35C4-4EDA-87A3-59C13F4BC83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155434" y="3755981"/>
            <a:ext cx="5879593" cy="321497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56ECA1-0C5C-492A-9083-09579C7C3F99}"/>
              </a:ext>
            </a:extLst>
          </p:cNvPr>
          <p:cNvSpPr txBox="1"/>
          <p:nvPr/>
        </p:nvSpPr>
        <p:spPr>
          <a:xfrm>
            <a:off x="6155434" y="2127380"/>
            <a:ext cx="5321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only aware of foods in their cultures. Even they want to try other food items it is difficult because of language barriers.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no any website which include all the recipes of various cultures and traditions.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11812-731A-4E8C-96B7-6417C01BAC9D}"/>
              </a:ext>
            </a:extLst>
          </p:cNvPr>
          <p:cNvSpPr txBox="1"/>
          <p:nvPr/>
        </p:nvSpPr>
        <p:spPr>
          <a:xfrm>
            <a:off x="6279502" y="4161453"/>
            <a:ext cx="5085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website consists of multiple recipes of different cultures.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wouldn't be a problem for people who visit our web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can get more accurate and trustworthy recipes.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23DE96D-27B3-46EB-9B2C-6A2E4EDFA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368" t="26847" r="26603" b="26640"/>
          <a:stretch/>
        </p:blipFill>
        <p:spPr>
          <a:xfrm>
            <a:off x="2272683" y="1579213"/>
            <a:ext cx="9919318" cy="5296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67FAA1-49D9-4476-B6F6-0C840316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381882"/>
            <a:ext cx="11265408" cy="117957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A79BB8E-7B57-4A8D-829B-7C151514F957}"/>
              </a:ext>
            </a:extLst>
          </p:cNvPr>
          <p:cNvSpPr/>
          <p:nvPr/>
        </p:nvSpPr>
        <p:spPr>
          <a:xfrm>
            <a:off x="1152018" y="2297806"/>
            <a:ext cx="499800" cy="499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95FE96-CA73-404E-8632-F41CF302A909}"/>
              </a:ext>
            </a:extLst>
          </p:cNvPr>
          <p:cNvSpPr txBox="1"/>
          <p:nvPr/>
        </p:nvSpPr>
        <p:spPr>
          <a:xfrm>
            <a:off x="1193628" y="2293789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615B2E-CBF5-4BDB-A4A6-D3CAC429BD18}"/>
              </a:ext>
            </a:extLst>
          </p:cNvPr>
          <p:cNvSpPr/>
          <p:nvPr/>
        </p:nvSpPr>
        <p:spPr>
          <a:xfrm>
            <a:off x="1152018" y="3285026"/>
            <a:ext cx="499800" cy="499800"/>
          </a:xfrm>
          <a:prstGeom prst="ellipse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CF8AD7-2726-4782-BAAF-71E194DC82AC}"/>
              </a:ext>
            </a:extLst>
          </p:cNvPr>
          <p:cNvSpPr txBox="1"/>
          <p:nvPr/>
        </p:nvSpPr>
        <p:spPr>
          <a:xfrm>
            <a:off x="1182662" y="3282203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1BB00D5-DAC2-46B7-942D-B4251F95414C}"/>
              </a:ext>
            </a:extLst>
          </p:cNvPr>
          <p:cNvSpPr/>
          <p:nvPr/>
        </p:nvSpPr>
        <p:spPr>
          <a:xfrm>
            <a:off x="1152018" y="4272246"/>
            <a:ext cx="499800" cy="499800"/>
          </a:xfrm>
          <a:prstGeom prst="ellipse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9C1D28-BA9F-4D71-90E0-C2FA7B8ACC26}"/>
              </a:ext>
            </a:extLst>
          </p:cNvPr>
          <p:cNvSpPr txBox="1"/>
          <p:nvPr/>
        </p:nvSpPr>
        <p:spPr>
          <a:xfrm>
            <a:off x="1182662" y="4259716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1EF33C1-95C7-4323-BAED-F4AADC4817E2}"/>
              </a:ext>
            </a:extLst>
          </p:cNvPr>
          <p:cNvSpPr/>
          <p:nvPr/>
        </p:nvSpPr>
        <p:spPr>
          <a:xfrm>
            <a:off x="1152018" y="5259465"/>
            <a:ext cx="499800" cy="499800"/>
          </a:xfrm>
          <a:prstGeom prst="ellipse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E57A53-3AA3-43DB-BE99-59B2B5572A0D}"/>
              </a:ext>
            </a:extLst>
          </p:cNvPr>
          <p:cNvSpPr txBox="1"/>
          <p:nvPr/>
        </p:nvSpPr>
        <p:spPr>
          <a:xfrm>
            <a:off x="1175258" y="5251434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558693-88E3-47A3-A511-506173D9FC10}"/>
              </a:ext>
            </a:extLst>
          </p:cNvPr>
          <p:cNvGrpSpPr/>
          <p:nvPr/>
        </p:nvGrpSpPr>
        <p:grpSpPr>
          <a:xfrm>
            <a:off x="808350" y="1927061"/>
            <a:ext cx="1188052" cy="1214673"/>
            <a:chOff x="1779602" y="1104706"/>
            <a:chExt cx="1188052" cy="1214673"/>
          </a:xfrm>
          <a:solidFill>
            <a:srgbClr val="A20602"/>
          </a:solidFill>
        </p:grpSpPr>
        <p:sp>
          <p:nvSpPr>
            <p:cNvPr id="47" name="Block Arc 46">
              <a:extLst>
                <a:ext uri="{FF2B5EF4-FFF2-40B4-BE49-F238E27FC236}">
                  <a16:creationId xmlns:a16="http://schemas.microsoft.com/office/drawing/2014/main" id="{E53AD2FF-FA4C-4AD8-8ECF-9758EECAB0FC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8" name="Right Triangle 47">
              <a:extLst>
                <a:ext uri="{FF2B5EF4-FFF2-40B4-BE49-F238E27FC236}">
                  <a16:creationId xmlns:a16="http://schemas.microsoft.com/office/drawing/2014/main" id="{D73E7125-4D8E-4950-BEAE-4F2735BB69E0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203153-2A7A-420C-A729-1C7D61D23A26}"/>
              </a:ext>
            </a:extLst>
          </p:cNvPr>
          <p:cNvGrpSpPr/>
          <p:nvPr/>
        </p:nvGrpSpPr>
        <p:grpSpPr>
          <a:xfrm>
            <a:off x="808350" y="2909073"/>
            <a:ext cx="1188052" cy="1214673"/>
            <a:chOff x="1779602" y="1104706"/>
            <a:chExt cx="1188052" cy="1214673"/>
          </a:xfrm>
          <a:solidFill>
            <a:srgbClr val="FF0000"/>
          </a:solidFill>
        </p:grpSpPr>
        <p:sp>
          <p:nvSpPr>
            <p:cNvPr id="50" name="Block Arc 49">
              <a:extLst>
                <a:ext uri="{FF2B5EF4-FFF2-40B4-BE49-F238E27FC236}">
                  <a16:creationId xmlns:a16="http://schemas.microsoft.com/office/drawing/2014/main" id="{F5B27765-3A4A-440E-8415-BE1DAD44E8A2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B973CBA2-B4B5-4B97-B967-6A36269F80E3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2C951BB-F93A-4BC6-AF40-5632F581C3E1}"/>
              </a:ext>
            </a:extLst>
          </p:cNvPr>
          <p:cNvGrpSpPr/>
          <p:nvPr/>
        </p:nvGrpSpPr>
        <p:grpSpPr>
          <a:xfrm>
            <a:off x="808350" y="3891085"/>
            <a:ext cx="1188052" cy="1214673"/>
            <a:chOff x="1779602" y="1104706"/>
            <a:chExt cx="1188052" cy="1214673"/>
          </a:xfrm>
          <a:solidFill>
            <a:schemeClr val="accent4">
              <a:lumMod val="50000"/>
            </a:schemeClr>
          </a:solidFill>
        </p:grpSpPr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06CA59B8-428F-4890-8F3A-A83F28B9C7DB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F60EF319-3FED-4424-9614-7AECB0C9F8FD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816DA4D-92AD-4025-940D-39F505CC08FA}"/>
              </a:ext>
            </a:extLst>
          </p:cNvPr>
          <p:cNvGrpSpPr/>
          <p:nvPr/>
        </p:nvGrpSpPr>
        <p:grpSpPr>
          <a:xfrm>
            <a:off x="808350" y="4873097"/>
            <a:ext cx="1188052" cy="1214673"/>
            <a:chOff x="1779602" y="1104706"/>
            <a:chExt cx="1188052" cy="1214673"/>
          </a:xfrm>
          <a:solidFill>
            <a:schemeClr val="accent6">
              <a:lumMod val="75000"/>
            </a:schemeClr>
          </a:solidFill>
        </p:grpSpPr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04598BCC-5E62-492E-8DF9-5672CA4E578F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37E4BEFE-7E0C-4146-86C8-48064A5FD29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2A25086-02CB-48F2-9A16-177DEE9910E9}"/>
              </a:ext>
            </a:extLst>
          </p:cNvPr>
          <p:cNvSpPr txBox="1"/>
          <p:nvPr/>
        </p:nvSpPr>
        <p:spPr>
          <a:xfrm>
            <a:off x="2263806" y="2057668"/>
            <a:ext cx="862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Provide information to people about food recipes of different cultures.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4A8E5F-2FB6-45B3-849C-A33DA5EC97E8}"/>
              </a:ext>
            </a:extLst>
          </p:cNvPr>
          <p:cNvSpPr txBox="1"/>
          <p:nvPr/>
        </p:nvSpPr>
        <p:spPr>
          <a:xfrm>
            <a:off x="2272683" y="3141734"/>
            <a:ext cx="922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Website is user friendly. People can select their language according to their preference.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EFA82C-E676-47D6-975E-264CA345CF9F}"/>
              </a:ext>
            </a:extLst>
          </p:cNvPr>
          <p:cNvSpPr txBox="1"/>
          <p:nvPr/>
        </p:nvSpPr>
        <p:spPr>
          <a:xfrm>
            <a:off x="2272683" y="4123746"/>
            <a:ext cx="8767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Customers can order food items by contacting directly recipe owner or admin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1BEE49F-5230-4515-A87F-CA06572A6670}"/>
              </a:ext>
            </a:extLst>
          </p:cNvPr>
          <p:cNvSpPr txBox="1"/>
          <p:nvPr/>
        </p:nvSpPr>
        <p:spPr>
          <a:xfrm>
            <a:off x="2272683" y="5188411"/>
            <a:ext cx="7998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Promote Sinhala Tamil and Muslim traditional foods in Sri Lanka for the world.</a:t>
            </a:r>
          </a:p>
        </p:txBody>
      </p:sp>
    </p:spTree>
    <p:extLst>
      <p:ext uri="{BB962C8B-B14F-4D97-AF65-F5344CB8AC3E}">
        <p14:creationId xmlns:p14="http://schemas.microsoft.com/office/powerpoint/2010/main" val="277284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E6D557-E7A6-4CDB-96CE-06D6808BA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Scope of the Project</a:t>
            </a:r>
          </a:p>
        </p:txBody>
      </p:sp>
      <p:pic>
        <p:nvPicPr>
          <p:cNvPr id="31" name="Picture Placeholder 30" descr="A bowl of food on a plate&#10;&#10;Description automatically generated">
            <a:extLst>
              <a:ext uri="{FF2B5EF4-FFF2-40B4-BE49-F238E27FC236}">
                <a16:creationId xmlns:a16="http://schemas.microsoft.com/office/drawing/2014/main" id="{628A5891-EDCB-4213-9B3A-4175A62DE67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t="14163" b="14163"/>
          <a:stretch>
            <a:fillRect/>
          </a:stretch>
        </p:blipFill>
        <p:spPr>
          <a:xfrm>
            <a:off x="6419089" y="288759"/>
            <a:ext cx="1873250" cy="1371600"/>
          </a:xfrm>
        </p:spPr>
      </p:pic>
      <p:pic>
        <p:nvPicPr>
          <p:cNvPr id="33" name="Picture Placeholder 32" descr="A picture containing food, table, sitting, pizza&#10;&#10;Description automatically generated">
            <a:extLst>
              <a:ext uri="{FF2B5EF4-FFF2-40B4-BE49-F238E27FC236}">
                <a16:creationId xmlns:a16="http://schemas.microsoft.com/office/drawing/2014/main" id="{B8DF0774-433C-4B80-8AB1-9875C16B455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l="11542" r="11542"/>
          <a:stretch>
            <a:fillRect/>
          </a:stretch>
        </p:blipFill>
        <p:spPr>
          <a:xfrm>
            <a:off x="7950404" y="1914236"/>
            <a:ext cx="1874380" cy="1371600"/>
          </a:xfrm>
        </p:spPr>
      </p:pic>
      <p:pic>
        <p:nvPicPr>
          <p:cNvPr id="43" name="Picture Placeholder 42" descr="A close up of food on a plate&#10;&#10;Description automatically generated">
            <a:extLst>
              <a:ext uri="{FF2B5EF4-FFF2-40B4-BE49-F238E27FC236}">
                <a16:creationId xmlns:a16="http://schemas.microsoft.com/office/drawing/2014/main" id="{38F95B17-7223-4243-9A23-63588D8C6E1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l="15828" r="15828"/>
          <a:stretch>
            <a:fillRect/>
          </a:stretch>
        </p:blipFill>
        <p:spPr>
          <a:xfrm>
            <a:off x="6411755" y="3572164"/>
            <a:ext cx="1874380" cy="1371600"/>
          </a:xfrm>
        </p:spPr>
      </p:pic>
      <p:pic>
        <p:nvPicPr>
          <p:cNvPr id="47" name="Picture Placeholder 46" descr="A close up of food on a plate&#10;&#10;Description automatically generated">
            <a:extLst>
              <a:ext uri="{FF2B5EF4-FFF2-40B4-BE49-F238E27FC236}">
                <a16:creationId xmlns:a16="http://schemas.microsoft.com/office/drawing/2014/main" id="{26B74BAA-E68D-4C83-85E2-ADF63D5DF1CB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/>
          <a:srcRect l="4443" r="4443"/>
          <a:stretch>
            <a:fillRect/>
          </a:stretch>
        </p:blipFill>
        <p:spPr>
          <a:xfrm>
            <a:off x="7950404" y="5100782"/>
            <a:ext cx="1873250" cy="13716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7ED311-926D-4F96-883C-3992CA1DAC25}"/>
              </a:ext>
            </a:extLst>
          </p:cNvPr>
          <p:cNvSpPr txBox="1"/>
          <p:nvPr/>
        </p:nvSpPr>
        <p:spPr>
          <a:xfrm>
            <a:off x="568902" y="2043546"/>
            <a:ext cx="464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Customers can view our website and get the recipe information.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75858-7240-48DE-AB5B-56201721BE9C}"/>
              </a:ext>
            </a:extLst>
          </p:cNvPr>
          <p:cNvSpPr txBox="1"/>
          <p:nvPr/>
        </p:nvSpPr>
        <p:spPr>
          <a:xfrm>
            <a:off x="524595" y="2807855"/>
            <a:ext cx="477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Customers are able to contact recipe owners and add comments to the web sites.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B9CCAC-AC39-407F-9230-E94C6F0DAEE6}"/>
              </a:ext>
            </a:extLst>
          </p:cNvPr>
          <p:cNvSpPr txBox="1"/>
          <p:nvPr/>
        </p:nvSpPr>
        <p:spPr>
          <a:xfrm>
            <a:off x="568901" y="3572164"/>
            <a:ext cx="464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Web site provide the facilities to order food items through our site.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E4C91-370E-4DA6-904F-BD7A481E928D}"/>
              </a:ext>
            </a:extLst>
          </p:cNvPr>
          <p:cNvSpPr txBox="1"/>
          <p:nvPr/>
        </p:nvSpPr>
        <p:spPr>
          <a:xfrm>
            <a:off x="568901" y="4336473"/>
            <a:ext cx="464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Admins of the website can handle the recipes and has the ownership of the site.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831A3D-A6C6-419A-8BDD-9E11E72765FD}"/>
              </a:ext>
            </a:extLst>
          </p:cNvPr>
          <p:cNvSpPr txBox="1"/>
          <p:nvPr/>
        </p:nvSpPr>
        <p:spPr>
          <a:xfrm>
            <a:off x="568901" y="5100782"/>
            <a:ext cx="4649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Admin has the authorization to publish food recipes.</a:t>
            </a:r>
          </a:p>
        </p:txBody>
      </p:sp>
      <p:pic>
        <p:nvPicPr>
          <p:cNvPr id="49" name="Picture 48" descr="A close up of a plate of food&#10;&#10;Description automatically generated">
            <a:extLst>
              <a:ext uri="{FF2B5EF4-FFF2-40B4-BE49-F238E27FC236}">
                <a16:creationId xmlns:a16="http://schemas.microsoft.com/office/drawing/2014/main" id="{AD3CAD54-36F6-4BB9-8852-CC7D33E6D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875" y="288759"/>
            <a:ext cx="1880750" cy="1371600"/>
          </a:xfrm>
          <a:prstGeom prst="rect">
            <a:avLst/>
          </a:prstGeom>
        </p:spPr>
      </p:pic>
      <p:pic>
        <p:nvPicPr>
          <p:cNvPr id="53" name="Picture 52" descr="A picture containing food, table, sitting, cake&#10;&#10;Description automatically generated">
            <a:extLst>
              <a:ext uri="{FF2B5EF4-FFF2-40B4-BE49-F238E27FC236}">
                <a16:creationId xmlns:a16="http://schemas.microsoft.com/office/drawing/2014/main" id="{4AEA83A8-8223-4C20-8446-5D0BF5AAD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2875" y="3546549"/>
            <a:ext cx="1872129" cy="13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sandwich sitting on top of a wooden table&#10;&#10;Description automatically generated">
            <a:extLst>
              <a:ext uri="{FF2B5EF4-FFF2-40B4-BE49-F238E27FC236}">
                <a16:creationId xmlns:a16="http://schemas.microsoft.com/office/drawing/2014/main" id="{808F4B25-ED88-4FDF-B2A4-E04D2CF61D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2856" r="1384"/>
          <a:stretch/>
        </p:blipFill>
        <p:spPr>
          <a:xfrm>
            <a:off x="-38080" y="-190490"/>
            <a:ext cx="5998444" cy="704849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5E0B606-F4E5-4986-A750-BBCD0962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0"/>
            <a:ext cx="11265408" cy="1179576"/>
          </a:xfrm>
        </p:spPr>
        <p:txBody>
          <a:bodyPr anchor="ctr">
            <a:normAutofit/>
          </a:bodyPr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BCD54A-FF0F-4BE9-A4B3-8F4EAEA8060C}"/>
              </a:ext>
            </a:extLst>
          </p:cNvPr>
          <p:cNvSpPr txBox="1"/>
          <p:nvPr/>
        </p:nvSpPr>
        <p:spPr>
          <a:xfrm>
            <a:off x="6574421" y="1608880"/>
            <a:ext cx="51970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Difficult to find accurate food recipes. Because there are lot of recipes for the same food item.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As a solution we had to refer lot of websites and also gathered information through adults about the food recipes.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When translating information using google translate to different languages, meaningless sentences appeared.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Therefore, we had to rewrite those sentences by hand for some recipes.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And some traditional words didn’t translate through google translate.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We added new words to google translate to make our purpose easier.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3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BF5492-899E-4172-BFDA-EBA1F96AF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643" y="253448"/>
            <a:ext cx="8476971" cy="634092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Limitations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A934921-BB10-4B62-BCA1-C04CF7622B0F}"/>
              </a:ext>
            </a:extLst>
          </p:cNvPr>
          <p:cNvSpPr/>
          <p:nvPr/>
        </p:nvSpPr>
        <p:spPr>
          <a:xfrm>
            <a:off x="213360" y="1805648"/>
            <a:ext cx="3288310" cy="447940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5219CF-3EBE-4892-A574-BE68FFEE5F5F}"/>
              </a:ext>
            </a:extLst>
          </p:cNvPr>
          <p:cNvSpPr/>
          <p:nvPr/>
        </p:nvSpPr>
        <p:spPr>
          <a:xfrm>
            <a:off x="4451846" y="1805649"/>
            <a:ext cx="3288309" cy="447940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BD87BB-1C15-47EF-A65B-B3961A885D63}"/>
              </a:ext>
            </a:extLst>
          </p:cNvPr>
          <p:cNvSpPr/>
          <p:nvPr/>
        </p:nvSpPr>
        <p:spPr>
          <a:xfrm>
            <a:off x="8690331" y="1805648"/>
            <a:ext cx="3288309" cy="456042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ABBCF1-F99F-4FEA-8BB8-CC018B238091}"/>
              </a:ext>
            </a:extLst>
          </p:cNvPr>
          <p:cNvSpPr txBox="1"/>
          <p:nvPr/>
        </p:nvSpPr>
        <p:spPr>
          <a:xfrm>
            <a:off x="955766" y="3613666"/>
            <a:ext cx="2013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admin can log and add a new admin for the website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AFA0D6-4B5A-4CDF-987E-8E5D1E400D07}"/>
              </a:ext>
            </a:extLst>
          </p:cNvPr>
          <p:cNvSpPr txBox="1"/>
          <p:nvPr/>
        </p:nvSpPr>
        <p:spPr>
          <a:xfrm>
            <a:off x="5137204" y="3528432"/>
            <a:ext cx="2268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Admin has the authority to publish a recipes not the recipe owners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2CF269-5F57-442F-932F-8342A3395564}"/>
              </a:ext>
            </a:extLst>
          </p:cNvPr>
          <p:cNvSpPr txBox="1"/>
          <p:nvPr/>
        </p:nvSpPr>
        <p:spPr>
          <a:xfrm>
            <a:off x="9433367" y="3429000"/>
            <a:ext cx="2199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Comments will be added not for the recipe but for the food category of the website</a:t>
            </a:r>
          </a:p>
        </p:txBody>
      </p:sp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90B0EBA5-4F29-4647-94EA-764F4D76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870" y="2085710"/>
            <a:ext cx="1063229" cy="1063229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D3C67613-B99B-4318-AD2B-9E22A3B3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99" y="2037708"/>
            <a:ext cx="1159232" cy="1159232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F16805F-EFAE-4A1F-BA9B-9C344ACD2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84" y="2085710"/>
            <a:ext cx="1159232" cy="11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8F07A5-30F7-464F-BEC9-691C161DB7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521</Words>
  <Application>Microsoft Office PowerPoint</Application>
  <PresentationFormat>Widescreen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ActivaCapsSSK</vt:lpstr>
      <vt:lpstr>Activa-Italic</vt:lpstr>
      <vt:lpstr>Arial</vt:lpstr>
      <vt:lpstr>Calibri</vt:lpstr>
      <vt:lpstr>Courier New</vt:lpstr>
      <vt:lpstr>Franklin Gothic Book</vt:lpstr>
      <vt:lpstr>Franklin Gothic Medium</vt:lpstr>
      <vt:lpstr>Wingdings</vt:lpstr>
      <vt:lpstr>1_Recipe Book Slide Master</vt:lpstr>
      <vt:lpstr>Traditional Food Ordering System</vt:lpstr>
      <vt:lpstr>Team Members</vt:lpstr>
      <vt:lpstr>Content</vt:lpstr>
      <vt:lpstr> Introduction</vt:lpstr>
      <vt:lpstr>Identified Problem and Solution</vt:lpstr>
      <vt:lpstr>Objectives</vt:lpstr>
      <vt:lpstr>Scope of the Project</vt:lpstr>
      <vt:lpstr>Challenges and Solutions</vt:lpstr>
      <vt:lpstr>Limitations</vt:lpstr>
      <vt:lpstr>PowerPoint Presentation</vt:lpstr>
      <vt:lpstr>Title 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Traditional Food Ordering System</dc:title>
  <dc:creator>Dinethra Thalakiriyawa</dc:creator>
  <cp:lastModifiedBy>Daham Wijekoon</cp:lastModifiedBy>
  <cp:revision>32</cp:revision>
  <dcterms:created xsi:type="dcterms:W3CDTF">2020-08-08T14:08:14Z</dcterms:created>
  <dcterms:modified xsi:type="dcterms:W3CDTF">2020-08-08T21:00:52Z</dcterms:modified>
</cp:coreProperties>
</file>